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  <p:modifyVerifier cryptProviderType="rsaFull" cryptAlgorithmClass="hash" cryptAlgorithmType="typeAny" cryptAlgorithmSid="4" spinCount="100000" saltData="BIDhR6wPGEWnYi+BQ0IjrQ==" hashData="D9l0GOdE8QNw5jRXwidIXQS8iW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896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081658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5689600"/>
            <a:ext cx="10464800" cy="50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1529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346200" y="520700"/>
            <a:ext cx="10388600" cy="5860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05600" y="609600"/>
            <a:ext cx="5359400" cy="7759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870700" y="2781300"/>
            <a:ext cx="5283200" cy="618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54800" y="5029200"/>
            <a:ext cx="5803900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664613" y="508000"/>
            <a:ext cx="5803901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533400" y="508000"/>
            <a:ext cx="580823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2709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863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295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1727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1590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2590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3022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3454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3886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idget Tools in the Classroom"/>
          <p:cNvSpPr txBox="1">
            <a:spLocks noGrp="1"/>
          </p:cNvSpPr>
          <p:nvPr>
            <p:ph type="ctrTitle"/>
          </p:nvPr>
        </p:nvSpPr>
        <p:spPr>
          <a:xfrm>
            <a:off x="355600" y="2451100"/>
            <a:ext cx="12293600" cy="3238500"/>
          </a:xfrm>
          <a:prstGeom prst="rect">
            <a:avLst/>
          </a:prstGeom>
        </p:spPr>
        <p:txBody>
          <a:bodyPr/>
          <a:lstStyle/>
          <a:p>
            <a:r>
              <a:t>Fidget Tools in the Classroom</a:t>
            </a:r>
          </a:p>
        </p:txBody>
      </p:sp>
      <p:sp>
        <p:nvSpPr>
          <p:cNvPr id="120" name="Susan Purcell-Orleck…"/>
          <p:cNvSpPr txBox="1">
            <a:spLocks noGrp="1"/>
          </p:cNvSpPr>
          <p:nvPr>
            <p:ph type="subTitle" sz="quarter" idx="1"/>
          </p:nvPr>
        </p:nvSpPr>
        <p:spPr>
          <a:xfrm>
            <a:off x="355600" y="6743700"/>
            <a:ext cx="12293600" cy="1295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414781">
              <a:defRPr sz="2698"/>
            </a:pPr>
            <a:r>
              <a:t>Susan Purcell-Orleck</a:t>
            </a:r>
          </a:p>
          <a:p>
            <a:pPr defTabSz="414781">
              <a:defRPr sz="2698"/>
            </a:pPr>
            <a:r>
              <a:t>SEL Facilitator</a:t>
            </a:r>
          </a:p>
          <a:p>
            <a:pPr defTabSz="414781">
              <a:defRPr sz="2698"/>
            </a:pPr>
            <a:r>
              <a:t>Meigs Academic Magnet Middle School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Your Responsibil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 Your Responsibility</a:t>
            </a:r>
          </a:p>
        </p:txBody>
      </p:sp>
      <p:sp>
        <p:nvSpPr>
          <p:cNvPr id="153" name="Take care of the tools!…"/>
          <p:cNvSpPr txBox="1">
            <a:spLocks noGrp="1"/>
          </p:cNvSpPr>
          <p:nvPr>
            <p:ph type="body" idx="1"/>
          </p:nvPr>
        </p:nvSpPr>
        <p:spPr>
          <a:xfrm>
            <a:off x="355600" y="2730500"/>
            <a:ext cx="12157770" cy="6299200"/>
          </a:xfrm>
          <a:prstGeom prst="rect">
            <a:avLst/>
          </a:prstGeom>
        </p:spPr>
        <p:txBody>
          <a:bodyPr/>
          <a:lstStyle/>
          <a:p>
            <a:pPr marL="410209" indent="-410209" defTabSz="554990">
              <a:spcBef>
                <a:spcPts val="3600"/>
              </a:spcBef>
              <a:defRPr sz="3609" b="1">
                <a:latin typeface="Gill Sans"/>
                <a:ea typeface="Gill Sans"/>
                <a:cs typeface="Gill Sans"/>
                <a:sym typeface="Gill Sans"/>
              </a:defRPr>
            </a:pPr>
            <a:r>
              <a:t>Take care of the tools!</a:t>
            </a:r>
          </a:p>
          <a:p>
            <a:pPr marL="410209" indent="-410209" defTabSz="554990">
              <a:spcBef>
                <a:spcPts val="3600"/>
              </a:spcBef>
              <a:defRPr sz="3609" b="1">
                <a:latin typeface="Gill Sans"/>
                <a:ea typeface="Gill Sans"/>
                <a:cs typeface="Gill Sans"/>
                <a:sym typeface="Gill Sans"/>
              </a:defRPr>
            </a:pPr>
            <a:r>
              <a:t>Follow the check-out procedures of your classroom teacher.</a:t>
            </a:r>
          </a:p>
          <a:p>
            <a:pPr marL="410209" indent="-410209" defTabSz="554990">
              <a:spcBef>
                <a:spcPts val="3600"/>
              </a:spcBef>
              <a:defRPr sz="3609" b="1">
                <a:latin typeface="Gill Sans"/>
                <a:ea typeface="Gill Sans"/>
                <a:cs typeface="Gill Sans"/>
                <a:sym typeface="Gill Sans"/>
              </a:defRPr>
            </a:pPr>
            <a:r>
              <a:t>The tools are either in your hand or on the desk.</a:t>
            </a:r>
          </a:p>
          <a:p>
            <a:pPr marL="410209" indent="-410209" defTabSz="554990">
              <a:spcBef>
                <a:spcPts val="3600"/>
              </a:spcBef>
              <a:defRPr sz="3609" b="1">
                <a:latin typeface="Gill Sans"/>
                <a:ea typeface="Gill Sans"/>
                <a:cs typeface="Gill Sans"/>
                <a:sym typeface="Gill Sans"/>
              </a:defRPr>
            </a:pPr>
            <a:r>
              <a:t>Nothing touches the tools except your hand.</a:t>
            </a:r>
          </a:p>
          <a:p>
            <a:pPr marL="410209" indent="-410209" defTabSz="554990">
              <a:spcBef>
                <a:spcPts val="3600"/>
              </a:spcBef>
              <a:defRPr sz="3609" b="1">
                <a:latin typeface="Gill Sans"/>
                <a:ea typeface="Gill Sans"/>
                <a:cs typeface="Gill Sans"/>
                <a:sym typeface="Gill Sans"/>
              </a:defRPr>
            </a:pPr>
            <a:r>
              <a:t>Choose a tool that will help you pay attention and calm your body … not distract yourself or others.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267e6b060f475b5d54583ea36b31c03d.jpg" descr="267e6b060f475b5d54583ea36b31c03d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7985" r="7985"/>
          <a:stretch>
            <a:fillRect/>
          </a:stretch>
        </p:blipFill>
        <p:spPr>
          <a:xfrm>
            <a:off x="5657453" y="2781300"/>
            <a:ext cx="6496448" cy="6184900"/>
          </a:xfrm>
          <a:prstGeom prst="rect">
            <a:avLst/>
          </a:prstGeom>
        </p:spPr>
      </p:pic>
      <p:sp>
        <p:nvSpPr>
          <p:cNvPr id="123" name="how do we fidge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do we fidget?</a:t>
            </a:r>
          </a:p>
        </p:txBody>
      </p:sp>
      <p:sp>
        <p:nvSpPr>
          <p:cNvPr id="124" name="Tap our pencil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Tap our pencil</a:t>
            </a:r>
          </a:p>
          <a:p>
            <a:r>
              <a:t>Shake our foot</a:t>
            </a:r>
          </a:p>
          <a:p>
            <a:r>
              <a:t>Twirl our hair</a:t>
            </a:r>
          </a:p>
          <a:p>
            <a:r>
              <a:t>Play with a paperclip</a:t>
            </a:r>
          </a:p>
          <a:p>
            <a:r>
              <a:t>Doodle on our notes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Liquid-Motion-Bubbler-for-Sensory-Play-Fidget-Toy.jpg" descr="Liquid-Motion-Bubbler-for-Sensory-Play-Fidget-Toy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419850" y="2781300"/>
            <a:ext cx="6184900" cy="6184900"/>
          </a:xfrm>
          <a:prstGeom prst="rect">
            <a:avLst/>
          </a:prstGeom>
        </p:spPr>
      </p:pic>
      <p:sp>
        <p:nvSpPr>
          <p:cNvPr id="127" name="WHY do we fidge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WHY do we fidget?</a:t>
            </a:r>
          </a:p>
        </p:txBody>
      </p:sp>
      <p:sp>
        <p:nvSpPr>
          <p:cNvPr id="128" name="Subtle movement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Subtle movement</a:t>
            </a:r>
          </a:p>
          <a:p>
            <a:r>
              <a:t>Touch input</a:t>
            </a:r>
          </a:p>
          <a:p>
            <a:r>
              <a:t>Helps calm our bodies</a:t>
            </a:r>
          </a:p>
          <a:p>
            <a:r>
              <a:t>Keeps our minds attentive, alert, and focused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search shows that MOVEMENT is ……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8627071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Gill Sans"/>
                <a:ea typeface="Gill Sans"/>
                <a:cs typeface="Gill Sans"/>
                <a:sym typeface="Gill Sans"/>
              </a:defRPr>
            </a:pPr>
            <a:r>
              <a:t>Research shows that MOVEMENT is …</a:t>
            </a:r>
          </a:p>
          <a:p>
            <a:endParaRPr/>
          </a:p>
          <a:p>
            <a:pPr marL="520700" indent="-520700" algn="l">
              <a:lnSpc>
                <a:spcPct val="120000"/>
              </a:lnSpc>
              <a:spcBef>
                <a:spcPts val="4600"/>
              </a:spcBef>
              <a:buSzPct val="82000"/>
              <a:defRPr sz="6000" cap="none"/>
            </a:pPr>
            <a:r>
              <a:rPr b="1">
                <a:latin typeface="Gill Sans"/>
                <a:ea typeface="Gill Sans"/>
                <a:cs typeface="Gill Sans"/>
                <a:sym typeface="Gill Sans"/>
              </a:rPr>
              <a:t>A POWERFUL COMPONENT OF FOCUS AND PROBLEM SOLVING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uffer_ball_14_1024x1024.jpg" descr="puffer_ball_14_1024x1024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93" r="93"/>
          <a:stretch>
            <a:fillRect/>
          </a:stretch>
        </p:blipFill>
        <p:spPr>
          <a:xfrm>
            <a:off x="6373514" y="2781300"/>
            <a:ext cx="6277572" cy="6184900"/>
          </a:xfrm>
          <a:prstGeom prst="rect">
            <a:avLst/>
          </a:prstGeom>
        </p:spPr>
      </p:pic>
      <p:sp>
        <p:nvSpPr>
          <p:cNvPr id="133" name="the 7 sensory system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7 sensory systems</a:t>
            </a:r>
          </a:p>
        </p:txBody>
      </p:sp>
      <p:sp>
        <p:nvSpPr>
          <p:cNvPr id="134" name="Hearing…"/>
          <p:cNvSpPr txBox="1">
            <a:spLocks noGrp="1"/>
          </p:cNvSpPr>
          <p:nvPr>
            <p:ph type="body" sz="half" idx="1"/>
          </p:nvPr>
        </p:nvSpPr>
        <p:spPr>
          <a:xfrm>
            <a:off x="1104900" y="2730500"/>
            <a:ext cx="5892800" cy="6299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97256" indent="-397256" defTabSz="537463">
              <a:spcBef>
                <a:spcPts val="3400"/>
              </a:spcBef>
              <a:defRPr sz="3496"/>
            </a:pPr>
            <a:r>
              <a:t>Hearing</a:t>
            </a:r>
          </a:p>
          <a:p>
            <a:pPr marL="397256" indent="-397256" defTabSz="537463">
              <a:spcBef>
                <a:spcPts val="3400"/>
              </a:spcBef>
              <a:defRPr sz="3496"/>
            </a:pPr>
            <a:r>
              <a:t>Touch</a:t>
            </a:r>
          </a:p>
          <a:p>
            <a:pPr marL="397256" indent="-397256" defTabSz="537463">
              <a:spcBef>
                <a:spcPts val="3400"/>
              </a:spcBef>
              <a:defRPr sz="3496"/>
            </a:pPr>
            <a:r>
              <a:t>Sight</a:t>
            </a:r>
          </a:p>
          <a:p>
            <a:pPr marL="397256" indent="-397256" defTabSz="537463">
              <a:spcBef>
                <a:spcPts val="3400"/>
              </a:spcBef>
              <a:defRPr sz="3496"/>
            </a:pPr>
            <a:r>
              <a:t>Taste</a:t>
            </a:r>
          </a:p>
          <a:p>
            <a:pPr marL="397256" indent="-397256" defTabSz="537463">
              <a:spcBef>
                <a:spcPts val="3400"/>
              </a:spcBef>
              <a:defRPr sz="3496"/>
            </a:pPr>
            <a:r>
              <a:t>Smell</a:t>
            </a:r>
          </a:p>
          <a:p>
            <a:pPr marL="397256" indent="-397256" defTabSz="537463">
              <a:spcBef>
                <a:spcPts val="3400"/>
              </a:spcBef>
              <a:defRPr sz="3496"/>
            </a:pPr>
            <a:r>
              <a:t>Vestibular</a:t>
            </a:r>
          </a:p>
          <a:p>
            <a:pPr marL="397256" indent="-397256" defTabSz="537463">
              <a:spcBef>
                <a:spcPts val="3400"/>
              </a:spcBef>
              <a:defRPr sz="3496"/>
            </a:pPr>
            <a:r>
              <a:t>Proprioceptive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rocks-balancing-on-driftwood--sea-in-background-153081592-591bbc3f5f9b58f4c0b7bb16.jpg" descr="rocks-balancing-on-driftwood--sea-in-background-153081592-591bbc3f5f9b58f4c0b7bb16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3357" r="14425"/>
          <a:stretch>
            <a:fillRect/>
          </a:stretch>
        </p:blipFill>
        <p:spPr>
          <a:xfrm>
            <a:off x="6111974" y="2781300"/>
            <a:ext cx="6701533" cy="6184900"/>
          </a:xfrm>
          <a:prstGeom prst="rect">
            <a:avLst/>
          </a:prstGeom>
        </p:spPr>
      </p:pic>
      <p:sp>
        <p:nvSpPr>
          <p:cNvPr id="137" name="the VESTIBULAR system 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the VESTIBULAR system …</a:t>
            </a:r>
          </a:p>
        </p:txBody>
      </p:sp>
      <p:sp>
        <p:nvSpPr>
          <p:cNvPr id="138" name="Maintain balanc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97256" indent="-397256" defTabSz="537463">
              <a:spcBef>
                <a:spcPts val="3400"/>
              </a:spcBef>
              <a:defRPr sz="3496"/>
            </a:pPr>
            <a:r>
              <a:t>Maintain balance</a:t>
            </a:r>
          </a:p>
          <a:p>
            <a:pPr marL="397256" indent="-397256" defTabSz="537463">
              <a:spcBef>
                <a:spcPts val="3400"/>
              </a:spcBef>
              <a:defRPr sz="3496"/>
            </a:pPr>
            <a:r>
              <a:t>Experience gravitational security</a:t>
            </a:r>
          </a:p>
          <a:p>
            <a:pPr marL="397256" indent="-397256" defTabSz="537463">
              <a:spcBef>
                <a:spcPts val="3400"/>
              </a:spcBef>
              <a:defRPr sz="3496"/>
            </a:pPr>
            <a:r>
              <a:t>Centered in the inner ear</a:t>
            </a:r>
          </a:p>
          <a:p>
            <a:pPr marL="397256" indent="-397256" defTabSz="537463">
              <a:spcBef>
                <a:spcPts val="3400"/>
              </a:spcBef>
              <a:defRPr sz="3496"/>
            </a:pPr>
            <a:r>
              <a:t>When we move our heads, the fluid in these organs moves and shifts to provide information about the position of our heads and bodies.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fitkids_articles_howexercisebenefitsyourwholebody_w1.jpg" descr="fitkids_articles_howexercisebenefitsyourwholebody_w1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8151" r="28151"/>
          <a:stretch>
            <a:fillRect/>
          </a:stretch>
        </p:blipFill>
        <p:spPr>
          <a:xfrm>
            <a:off x="6329958" y="2781300"/>
            <a:ext cx="6364685" cy="6184900"/>
          </a:xfrm>
          <a:prstGeom prst="rect">
            <a:avLst/>
          </a:prstGeom>
        </p:spPr>
      </p:pic>
      <p:sp>
        <p:nvSpPr>
          <p:cNvPr id="141" name="the proprioceptive system 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the proprioceptive system …</a:t>
            </a:r>
          </a:p>
        </p:txBody>
      </p:sp>
      <p:sp>
        <p:nvSpPr>
          <p:cNvPr id="142" name="When we move, our muscles stretch and contract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18845" indent="-418845" defTabSz="566674">
              <a:spcBef>
                <a:spcPts val="3600"/>
              </a:spcBef>
              <a:defRPr sz="3686"/>
            </a:pPr>
            <a:r>
              <a:t>When we move, our muscles stretch and contract</a:t>
            </a:r>
          </a:p>
          <a:p>
            <a:pPr marL="418845" indent="-418845" defTabSz="566674">
              <a:spcBef>
                <a:spcPts val="3600"/>
              </a:spcBef>
              <a:defRPr sz="3686"/>
            </a:pPr>
            <a:r>
              <a:t>Proprioception refers to the ways joints and muscles send message to the brain to help coordinate movement</a:t>
            </a:r>
          </a:p>
          <a:p>
            <a:pPr marL="418845" indent="-418845" defTabSz="566674">
              <a:spcBef>
                <a:spcPts val="3600"/>
              </a:spcBef>
              <a:defRPr sz="3686"/>
            </a:pPr>
            <a:r>
              <a:t>Allows us to grade the force and direction of our movements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1502074467_1315.jpg" descr="1502074467_1315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68" r="68"/>
          <a:stretch>
            <a:fillRect/>
          </a:stretch>
        </p:blipFill>
        <p:spPr>
          <a:xfrm>
            <a:off x="6424116" y="2781300"/>
            <a:ext cx="6176368" cy="6184900"/>
          </a:xfrm>
          <a:prstGeom prst="rect">
            <a:avLst/>
          </a:prstGeom>
        </p:spPr>
      </p:pic>
      <p:sp>
        <p:nvSpPr>
          <p:cNvPr id="145" name="WHAT DO YOU NEED TO DO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DO YOU NEED TO DO?</a:t>
            </a:r>
          </a:p>
        </p:txBody>
      </p:sp>
      <p:sp>
        <p:nvSpPr>
          <p:cNvPr id="146" name="Find a tool that helps you focus and problem solve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Find a tool that helps you </a:t>
            </a:r>
            <a:r>
              <a:rPr b="1">
                <a:latin typeface="Gill Sans"/>
                <a:ea typeface="Gill Sans"/>
                <a:cs typeface="Gill Sans"/>
                <a:sym typeface="Gill Sans"/>
              </a:rPr>
              <a:t>focus</a:t>
            </a:r>
            <a:r>
              <a:t> and problem solve.</a:t>
            </a:r>
          </a:p>
          <a:p>
            <a:r>
              <a:t>Avoid the tools that </a:t>
            </a:r>
            <a:r>
              <a:rPr b="1">
                <a:latin typeface="Gill Sans"/>
                <a:ea typeface="Gill Sans"/>
                <a:cs typeface="Gill Sans"/>
                <a:sym typeface="Gill Sans"/>
              </a:rPr>
              <a:t>distract</a:t>
            </a:r>
            <a:r>
              <a:t> you from your task.</a:t>
            </a:r>
          </a:p>
          <a:p>
            <a:r>
              <a:t>Be </a:t>
            </a:r>
            <a:r>
              <a:rPr b="1">
                <a:latin typeface="Gill Sans"/>
                <a:ea typeface="Gill Sans"/>
                <a:cs typeface="Gill Sans"/>
                <a:sym typeface="Gill Sans"/>
              </a:rPr>
              <a:t>considerate</a:t>
            </a:r>
            <a:r>
              <a:t> of others … students &amp; teachers.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fisetw-large_3.jpg" descr="fisetw-large_3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7639" r="16434"/>
          <a:stretch>
            <a:fillRect/>
          </a:stretch>
        </p:blipFill>
        <p:spPr>
          <a:xfrm>
            <a:off x="4512270" y="2781300"/>
            <a:ext cx="7641630" cy="6184900"/>
          </a:xfrm>
          <a:prstGeom prst="rect">
            <a:avLst/>
          </a:prstGeom>
        </p:spPr>
      </p:pic>
      <p:sp>
        <p:nvSpPr>
          <p:cNvPr id="149" name="Possible stress too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Possible stress tools</a:t>
            </a:r>
          </a:p>
        </p:txBody>
      </p:sp>
      <p:sp>
        <p:nvSpPr>
          <p:cNvPr id="150" name="Fidget Tools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5440" indent="-345440" defTabSz="467359">
              <a:spcBef>
                <a:spcPts val="3000"/>
              </a:spcBef>
              <a:defRPr sz="3040"/>
            </a:pPr>
            <a:r>
              <a:t>Fidget Tools</a:t>
            </a:r>
          </a:p>
          <a:p>
            <a:pPr marL="345440" indent="-345440" defTabSz="467359">
              <a:spcBef>
                <a:spcPts val="3000"/>
              </a:spcBef>
              <a:defRPr sz="3040"/>
            </a:pPr>
            <a:r>
              <a:t>Music or White Noise</a:t>
            </a:r>
          </a:p>
          <a:p>
            <a:pPr marL="345440" indent="-345440" defTabSz="467359">
              <a:spcBef>
                <a:spcPts val="3000"/>
              </a:spcBef>
              <a:defRPr sz="3040"/>
            </a:pPr>
            <a:r>
              <a:t>A Quiet Space</a:t>
            </a:r>
          </a:p>
          <a:p>
            <a:pPr marL="345440" indent="-345440" defTabSz="467359">
              <a:spcBef>
                <a:spcPts val="3000"/>
              </a:spcBef>
              <a:defRPr sz="3040"/>
            </a:pPr>
            <a:r>
              <a:t>Pillows or Cushions</a:t>
            </a:r>
          </a:p>
          <a:p>
            <a:pPr marL="345440" indent="-345440" defTabSz="467359">
              <a:spcBef>
                <a:spcPts val="3000"/>
              </a:spcBef>
              <a:defRPr sz="3040"/>
            </a:pPr>
            <a:r>
              <a:t>Glitter Jars</a:t>
            </a:r>
          </a:p>
          <a:p>
            <a:pPr marL="345440" indent="-345440" defTabSz="467359">
              <a:spcBef>
                <a:spcPts val="3000"/>
              </a:spcBef>
              <a:defRPr sz="3040"/>
            </a:pPr>
            <a:r>
              <a:t>Weighted Blanket</a:t>
            </a:r>
          </a:p>
          <a:p>
            <a:pPr marL="345440" indent="-345440" defTabSz="467359">
              <a:spcBef>
                <a:spcPts val="3000"/>
              </a:spcBef>
              <a:defRPr sz="3040"/>
            </a:pPr>
            <a:r>
              <a:t>Rocking Chair</a:t>
            </a:r>
          </a:p>
          <a:p>
            <a:pPr marL="345440" indent="-345440" defTabSz="467359">
              <a:spcBef>
                <a:spcPts val="3000"/>
              </a:spcBef>
              <a:defRPr sz="3040"/>
            </a:pPr>
            <a:r>
              <a:t>Stuffed Animals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Macintosh PowerPoint</Application>
  <PresentationFormat>Custom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Showroom</vt:lpstr>
      <vt:lpstr>Fidget Tools in the Classroom</vt:lpstr>
      <vt:lpstr>how do we fidget?</vt:lpstr>
      <vt:lpstr>WHY do we fidget?</vt:lpstr>
      <vt:lpstr>Research shows that MOVEMENT is …  A POWERFUL COMPONENT OF FOCUS AND PROBLEM SOLVING</vt:lpstr>
      <vt:lpstr>the 7 sensory systems</vt:lpstr>
      <vt:lpstr> the VESTIBULAR system …</vt:lpstr>
      <vt:lpstr> the proprioceptive system …</vt:lpstr>
      <vt:lpstr>WHAT DO YOU NEED TO DO?</vt:lpstr>
      <vt:lpstr>Possible stress tools</vt:lpstr>
      <vt:lpstr> Your Responsibility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Fidget Tools in the Classroom</dc:title>
  <cp:lastModifiedBy>Susan</cp:lastModifiedBy>
  <cp:revision>1</cp:revision>
  <dcterms:modified xsi:type="dcterms:W3CDTF">2018-06-28T02:25:46Z</dcterms:modified>
</cp:coreProperties>
</file>